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Gothic A1 Black" panose="020B0600000101010101" charset="-127"/>
      <p:regular r:id="rId29"/>
    </p:embeddedFont>
    <p:embeddedFont>
      <p:font typeface="뚠뚠이" panose="020B0600000101010101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Arita Dotum Bold" panose="020B0600000101010101" charset="-127"/>
      <p:regular r:id="rId35"/>
    </p:embeddedFont>
    <p:embeddedFont>
      <p:font typeface="Arita Dotum Medium Bold" panose="020B0600000101010101" charset="-127"/>
      <p:regular r:id="rId36"/>
    </p:embeddedFont>
    <p:embeddedFont>
      <p:font typeface="Arita Dotum Medium" panose="020B0600000101010101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6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svg"/><Relationship Id="rId7" Type="http://schemas.openxmlformats.org/officeDocument/2006/relationships/image" Target="../media/image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s://www.figma.com/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4" cy="1375966"/>
            </a:xfrm>
            <a:custGeom>
              <a:avLst/>
              <a:gdLst/>
              <a:ahLst/>
              <a:cxnLst/>
              <a:rect l="l" t="t" r="r" b="b"/>
              <a:pathLst>
                <a:path w="2924524" h="1375966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74832"/>
          <a:stretch>
            <a:fillRect/>
          </a:stretch>
        </p:blipFill>
        <p:spPr>
          <a:xfrm>
            <a:off x="-186915" y="229485"/>
            <a:ext cx="11517185" cy="24082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023934" y="9330827"/>
            <a:ext cx="470732" cy="239358"/>
            <a:chOff x="0" y="0"/>
            <a:chExt cx="627643" cy="31914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028700" y="9209737"/>
            <a:ext cx="481538" cy="481538"/>
            <a:chOff x="0" y="0"/>
            <a:chExt cx="642051" cy="64205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673644" y="9209737"/>
            <a:ext cx="481538" cy="481538"/>
            <a:chOff x="0" y="0"/>
            <a:chExt cx="642051" cy="64205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2318588" y="9209737"/>
            <a:ext cx="481538" cy="481538"/>
            <a:chOff x="0" y="0"/>
            <a:chExt cx="642051" cy="64205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5355" y="192503"/>
              <a:ext cx="231341" cy="257046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672506" y="1369710"/>
            <a:ext cx="5133494" cy="10432543"/>
            <a:chOff x="0" y="0"/>
            <a:chExt cx="6844659" cy="1391005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0" y="0"/>
              <a:ext cx="6844659" cy="13910057"/>
              <a:chOff x="0" y="0"/>
              <a:chExt cx="5001260" cy="1016381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000993" cy="10163632"/>
              </a:xfrm>
              <a:custGeom>
                <a:avLst/>
                <a:gdLst/>
                <a:ahLst/>
                <a:cxnLst/>
                <a:rect l="l" t="t" r="r" b="b"/>
                <a:pathLst>
                  <a:path w="5000993" h="10163632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45" r="-45"/>
                </a:stretch>
              </a:blip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l="l" t="t" r="r" b="b"/>
                <a:pathLst>
                  <a:path w="4330776" h="9398000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58" r="-58"/>
                </a:stretch>
              </a:blip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5182895" y="576496"/>
              <a:ext cx="993772" cy="170573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824690" y="528871"/>
              <a:ext cx="684663" cy="342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3"/>
                </a:lnSpc>
                <a:spcBef>
                  <a:spcPct val="0"/>
                </a:spcBef>
              </a:pPr>
              <a:r>
                <a:rPr lang="en-US" sz="1452">
                  <a:solidFill>
                    <a:srgbClr val="F1E9E9"/>
                  </a:solidFill>
                  <a:latin typeface="Arita Dotum Bold"/>
                </a:rPr>
                <a:t>05:50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64194" y="6528832"/>
            <a:ext cx="519037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B0AEAF"/>
                </a:solidFill>
                <a:latin typeface="Arita Dotum Medium Bold"/>
              </a:rPr>
              <a:t>7조 잘자요팀 김재성, 박수연, 최아란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66660" y="3972712"/>
            <a:ext cx="2431256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ea typeface="Arita Dotum Bold"/>
              </a:rPr>
              <a:t>자는 것도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90460" y="5200650"/>
            <a:ext cx="3625453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ea typeface="Arita Dotum Bold"/>
              </a:rPr>
              <a:t>령이 필요하다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10270" y="476268"/>
            <a:ext cx="4522738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22338" y="2170094"/>
            <a:ext cx="1660327" cy="409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5"/>
              </a:lnSpc>
            </a:pPr>
            <a:r>
              <a:rPr lang="en-US" sz="9399">
                <a:solidFill>
                  <a:srgbClr val="FFFFFF"/>
                </a:solidFill>
                <a:ea typeface="Arita Dotum Bold"/>
              </a:rPr>
              <a:t>잘</a:t>
            </a:r>
          </a:p>
          <a:p>
            <a:pPr algn="ctr">
              <a:lnSpc>
                <a:spcPts val="10715"/>
              </a:lnSpc>
            </a:pPr>
            <a:r>
              <a:rPr lang="en-US" sz="9399">
                <a:solidFill>
                  <a:srgbClr val="FFFFFF"/>
                </a:solidFill>
                <a:ea typeface="Arita Dotum Bold"/>
              </a:rPr>
              <a:t>자</a:t>
            </a:r>
          </a:p>
          <a:p>
            <a:pPr algn="ctr">
              <a:lnSpc>
                <a:spcPts val="10715"/>
              </a:lnSpc>
            </a:pPr>
            <a:r>
              <a:rPr lang="en-US" sz="9399">
                <a:solidFill>
                  <a:srgbClr val="FFFFFF"/>
                </a:solidFill>
                <a:ea typeface="Arita Dotum Bold"/>
              </a:rPr>
              <a:t>요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6285" r="26285" b="74832"/>
          <a:stretch>
            <a:fillRect/>
          </a:stretch>
        </p:blipFill>
        <p:spPr>
          <a:xfrm>
            <a:off x="0" y="2224397"/>
            <a:ext cx="18288000" cy="80626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64" b="64"/>
          <a:stretch>
            <a:fillRect/>
          </a:stretch>
        </p:blipFill>
        <p:spPr>
          <a:xfrm>
            <a:off x="1677849" y="3887621"/>
            <a:ext cx="14378784" cy="38913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2127" y="2586022"/>
            <a:ext cx="2923746" cy="75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latin typeface="Arita Dotum Bold"/>
              </a:rPr>
              <a:t>ERD 설계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77849" y="3775440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7849" y="4480290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당일 LIST 인서트 및 출력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849" y="5322889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849" y="5970589"/>
            <a:ext cx="4232269" cy="297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정렬 기준에 따라 정렬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       1. 수행 미완료 -&gt; 수행 완료</a:t>
            </a:r>
          </a:p>
          <a:p>
            <a:pPr>
              <a:lnSpc>
                <a:spcPts val="34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       2. 기한시간 오름차순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기한 3시간 전인 LIST는 하이라이트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기한 시간이 넘었으나 수행 완료되지 않은 LIST는 시간이 보라색으로 표시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상단에 당일 날짜 출력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79439" y="1841595"/>
            <a:ext cx="5301217" cy="10773397"/>
            <a:chOff x="0" y="0"/>
            <a:chExt cx="7068289" cy="14364530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7068289" cy="14364530"/>
              <a:chOff x="0" y="0"/>
              <a:chExt cx="5001260" cy="101638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000993" cy="10163632"/>
              </a:xfrm>
              <a:custGeom>
                <a:avLst/>
                <a:gdLst/>
                <a:ahLst/>
                <a:cxnLst/>
                <a:rect l="l" t="t" r="r" b="b"/>
                <a:pathLst>
                  <a:path w="5000993" h="10163632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5" r="-45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l="l" t="t" r="r" b="b"/>
                <a:pathLst>
                  <a:path w="4330776" h="9398000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r="-116"/>
                </a:stretch>
              </a:blip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301380" y="595331"/>
              <a:ext cx="1026241" cy="17614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833774" y="557231"/>
              <a:ext cx="707033" cy="342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1E9E9"/>
                  </a:solidFill>
                  <a:latin typeface="Arita Dotum Bold"/>
                </a:rPr>
                <a:t>05:50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5" r="-835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48941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추가버튼 클릭시 작성 페이지로 이동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5979714"/>
            <a:ext cx="4232269" cy="83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 이동용 버튼 제작 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작성 페이지로 이동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5" r="-835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77849" y="452653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제목 클릭시 상세페이지로 이동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5979714"/>
            <a:ext cx="4232269" cy="83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해당 LIST의 제목을 클릭하면      LIST의 상세 페이지로 이동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35" r="-835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수행 완료 제어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5979714"/>
            <a:ext cx="4821138" cy="83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여부 UI으로 제어 가능하게 구현 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여부 그래프 및 퍼센트에 반영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출력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849" y="5979714"/>
            <a:ext cx="3769321" cy="1263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페이지에서 이동 시      클릭했던 LIST의 상세 정보 출력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화면 상단에 당일 날짜 출력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565907" y="628926"/>
            <a:ext cx="4528700" cy="92034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제어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979714"/>
            <a:ext cx="4815875" cy="1263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수행 완료 버튼으로 제어 가능하게 구현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빈</a:t>
            </a:r>
            <a:r>
              <a:rPr lang="en-US" sz="2000">
                <a:solidFill>
                  <a:srgbClr val="F1E9E9"/>
                </a:solidFill>
                <a:latin typeface="Arita Dotum Medium"/>
              </a:rPr>
              <a:t> 버튼 클릭 시 수행 완료 처리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완료된 버튼 클릭 시 수행 미완료 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페이지로 이동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979714"/>
            <a:ext cx="3520038" cy="1263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 이동용 버튼 제작 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해당 LIST의 수정 페이지로 이동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페이지로 이동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979714"/>
            <a:ext cx="4500560" cy="83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 이동용 버튼 제작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리스트 페이지로 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97" r="-89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 출력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979714"/>
            <a:ext cx="4876061" cy="83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초기 표시 정보는 도움말로 추천내용 출력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추천 내용은 랜덤으로 10개 출력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82240"/>
            <a:ext cx="7376604" cy="5722520"/>
            <a:chOff x="0" y="0"/>
            <a:chExt cx="1208297" cy="9373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8297" cy="937356"/>
            </a:xfrm>
            <a:custGeom>
              <a:avLst/>
              <a:gdLst/>
              <a:ahLst/>
              <a:cxnLst/>
              <a:rect l="l" t="t" r="r" b="b"/>
              <a:pathLst>
                <a:path w="1208297" h="937356">
                  <a:moveTo>
                    <a:pt x="1083837" y="937356"/>
                  </a:moveTo>
                  <a:lnTo>
                    <a:pt x="124460" y="937356"/>
                  </a:lnTo>
                  <a:cubicBezTo>
                    <a:pt x="55880" y="937356"/>
                    <a:pt x="0" y="881476"/>
                    <a:pt x="0" y="8128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812896"/>
                  </a:lnTo>
                  <a:cubicBezTo>
                    <a:pt x="1208297" y="881476"/>
                    <a:pt x="1152417" y="937356"/>
                    <a:pt x="1083837" y="93735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116010" y="4328424"/>
            <a:ext cx="5201984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79"/>
              </a:lnSpc>
              <a:spcBef>
                <a:spcPct val="0"/>
              </a:spcBef>
            </a:pPr>
            <a:r>
              <a:rPr lang="en-US" sz="8399">
                <a:solidFill>
                  <a:srgbClr val="F1E9E9"/>
                </a:solidFill>
                <a:ea typeface="Gothic A1 Black"/>
              </a:rPr>
              <a:t>목차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12161" y="3287526"/>
            <a:ext cx="6315392" cy="3711947"/>
            <a:chOff x="0" y="0"/>
            <a:chExt cx="8420522" cy="4949263"/>
          </a:xfrm>
        </p:grpSpPr>
        <p:sp>
          <p:nvSpPr>
            <p:cNvPr id="6" name="TextBox 6"/>
            <p:cNvSpPr txBox="1"/>
            <p:nvPr/>
          </p:nvSpPr>
          <p:spPr>
            <a:xfrm>
              <a:off x="1611926" y="-66675"/>
              <a:ext cx="680859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개요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0531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11926" y="1015860"/>
              <a:ext cx="680859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팀 구성 및 역할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73010"/>
              <a:ext cx="90531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11926" y="2101569"/>
              <a:ext cx="680859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수행 절차 및 방법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58719"/>
              <a:ext cx="90531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11926" y="3190454"/>
              <a:ext cx="680859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프로젝트 수행 결과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247604"/>
              <a:ext cx="90531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11926" y="4272988"/>
              <a:ext cx="680859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1E9E9"/>
                  </a:solidFill>
                  <a:ea typeface="Arita Dotum Medium"/>
                </a:rPr>
                <a:t>자체 평가 의견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30138"/>
              <a:ext cx="90531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646464"/>
                  </a:solidFill>
                  <a:latin typeface="Arita Dotum Bold Bold"/>
                </a:rPr>
                <a:t>05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 l="24758" r="10722" b="74100"/>
          <a:stretch>
            <a:fillRect/>
          </a:stretch>
        </p:blipFill>
        <p:spPr>
          <a:xfrm>
            <a:off x="1028700" y="5544571"/>
            <a:ext cx="7376604" cy="24601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97" r="-89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작성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979714"/>
            <a:ext cx="5428081" cy="169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완료 버튼으로 제어 가능하게 구현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 클릭 시 작성 처리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모든 항목은 필수 입력 사항으로 설정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처리 완료 후 작성한 LIST의 상세 페이지로 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897" r="-89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페이지로 이동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979714"/>
            <a:ext cx="4600263" cy="83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취소 버튼으로 제어 가능하게 구현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리스트 페이지로 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작성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출력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849" y="5979714"/>
            <a:ext cx="4035222" cy="1263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초기 표시 정보는 상세 페이지에서 이동 시 표시 중이던 LIST의 상세 정보 출력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LIST 정보 수정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979714"/>
            <a:ext cx="4600263" cy="169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완료 버튼으로 제어 가능하게 구현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 클릭 시 수정 처리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모든 항목은 필수 입력 사항으로 설정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처리 완료 후 상세 페이지로 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544615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상세 페이지로 이동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979714"/>
            <a:ext cx="4816308" cy="83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취소 버튼으로 제어 가능하게 구현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 해당 상세 페이지로 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566126" y="628926"/>
            <a:ext cx="4528700" cy="92034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66" r="-7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04 프로젝트 수행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7849" y="4544669"/>
            <a:ext cx="4232269" cy="34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삭제 페이지로 이동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849" y="5979714"/>
            <a:ext cx="4232269" cy="1263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삭제 버튼으로 제어 가능하게 구현</a:t>
            </a:r>
          </a:p>
          <a:p>
            <a:pPr marL="431805" lvl="1" indent="-215903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버튼을 클릭 시 LIST삭제 후 리스트 페이지로 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849" y="378456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849" y="5332014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세부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849" y="2311356"/>
            <a:ext cx="520198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F1E9E9"/>
                </a:solidFill>
                <a:ea typeface="Arita Dotum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7849" y="3016206"/>
            <a:ext cx="423226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285" r="26285" b="74832"/>
          <a:stretch>
            <a:fillRect/>
          </a:stretch>
        </p:blipFill>
        <p:spPr>
          <a:xfrm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755" y="1028700"/>
            <a:ext cx="4034575" cy="8229600"/>
            <a:chOff x="0" y="0"/>
            <a:chExt cx="660868" cy="13480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869" cy="1348019"/>
            </a:xfrm>
            <a:custGeom>
              <a:avLst/>
              <a:gdLst/>
              <a:ahLst/>
              <a:cxnLst/>
              <a:rect l="l" t="t" r="r" b="b"/>
              <a:pathLst>
                <a:path w="660869" h="134801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96740" y="1028700"/>
            <a:ext cx="4034575" cy="8229600"/>
            <a:chOff x="0" y="0"/>
            <a:chExt cx="660868" cy="13480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869" cy="1348019"/>
            </a:xfrm>
            <a:custGeom>
              <a:avLst/>
              <a:gdLst/>
              <a:ahLst/>
              <a:cxnLst/>
              <a:rect l="l" t="t" r="r" b="b"/>
              <a:pathLst>
                <a:path w="660869" h="134801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224725" y="1028700"/>
            <a:ext cx="4034575" cy="8229600"/>
            <a:chOff x="0" y="0"/>
            <a:chExt cx="660868" cy="13480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869" cy="1348019"/>
            </a:xfrm>
            <a:custGeom>
              <a:avLst/>
              <a:gdLst/>
              <a:ahLst/>
              <a:cxnLst/>
              <a:rect l="l" t="t" r="r" b="b"/>
              <a:pathLst>
                <a:path w="660869" h="1348019">
                  <a:moveTo>
                    <a:pt x="536408" y="1348019"/>
                  </a:moveTo>
                  <a:lnTo>
                    <a:pt x="124460" y="1348019"/>
                  </a:lnTo>
                  <a:cubicBezTo>
                    <a:pt x="55880" y="1348019"/>
                    <a:pt x="0" y="1292139"/>
                    <a:pt x="0" y="12235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409" y="0"/>
                  </a:lnTo>
                  <a:cubicBezTo>
                    <a:pt x="604989" y="0"/>
                    <a:pt x="660869" y="55880"/>
                    <a:pt x="660869" y="124460"/>
                  </a:cubicBezTo>
                  <a:lnTo>
                    <a:pt x="660869" y="1223559"/>
                  </a:lnTo>
                  <a:cubicBezTo>
                    <a:pt x="660869" y="1292139"/>
                    <a:pt x="604989" y="1348019"/>
                    <a:pt x="536409" y="134801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848675" y="1356127"/>
            <a:ext cx="337930" cy="3379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176660" y="1356127"/>
            <a:ext cx="337930" cy="3379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6504645" y="1356127"/>
            <a:ext cx="337930" cy="33793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028700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96740" y="1962959"/>
            <a:ext cx="4034575" cy="27233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t="7652" b="47038"/>
          <a:stretch>
            <a:fillRect/>
          </a:stretch>
        </p:blipFill>
        <p:spPr>
          <a:xfrm>
            <a:off x="4568755" y="2029727"/>
            <a:ext cx="4016280" cy="26565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r="1746"/>
          <a:stretch>
            <a:fillRect/>
          </a:stretch>
        </p:blipFill>
        <p:spPr>
          <a:xfrm>
            <a:off x="13245640" y="1962959"/>
            <a:ext cx="4013660" cy="272333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130836" y="4905372"/>
            <a:ext cx="2910413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Medium Bold"/>
              </a:rPr>
              <a:t>팀장 김재성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30836" y="5535830"/>
            <a:ext cx="2910413" cy="283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구현 하고싶은 기능 대부분     구현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1E9E9"/>
              </a:solidFill>
              <a:ea typeface="Arita Dotum Medium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latin typeface="Arita Dotum Medium"/>
              </a:rPr>
              <a:t>DB설계 미숙으로 리스트페이지 삭제 구현을 물리적 삭제로    구현하여 아쉽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1E9E9"/>
              </a:solidFill>
              <a:latin typeface="Arita Dotum Medium"/>
            </a:endParaRPr>
          </a:p>
          <a:p>
            <a:pPr marL="0" lvl="0" indent="0"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물리적 삭제로 통일적인 DB관리를 못해 아쉽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58821" y="4905372"/>
            <a:ext cx="2910413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Medium Bold"/>
              </a:rPr>
              <a:t>팀원 박수연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58821" y="5535830"/>
            <a:ext cx="2910413" cy="314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시작할 때 파일을 각자 만들어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사용 한 것 때문에 후에 파일을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합치는데 시간이 꽤 들어간 점이 아쉬웠다. 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1E9E9"/>
              </a:solidFill>
              <a:ea typeface="Arita Dotum Medium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깃허브 충돌이 무서워서 따로</a:t>
            </a:r>
          </a:p>
          <a:p>
            <a:pPr marL="0" lvl="0" indent="0"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관리했는데 프로젝트가 끝나갈 쯤 깃허브 충돌 해결 방법을 알고 난 뒤 따로 관리했던 시간이 아쉬웠다.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34622" y="4905372"/>
            <a:ext cx="2910413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ea typeface="Arita Dotum Medium Bold"/>
              </a:rPr>
              <a:t>팀원 최아란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34622" y="5535830"/>
            <a:ext cx="2910413" cy="314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시간 부족으로 반응형으로 제작하지 못한 점이 아쉽다.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1E9E9"/>
              </a:solidFill>
              <a:ea typeface="Arita Dotum Medium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자바스크립트 학습 후 프론트엔드 부분을 좀 더 보완하고 싶다.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1E9E9"/>
              </a:solidFill>
              <a:ea typeface="Arita Dotum Medium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F1E9E9"/>
                </a:solidFill>
                <a:ea typeface="Arita Dotum Medium"/>
              </a:rPr>
              <a:t>로그인, 이전 날짜 리스트 관리 등 기능을 추가하고 싶다.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1E9E9"/>
              </a:solidFill>
              <a:ea typeface="Arita Dotum Medium"/>
            </a:endParaRPr>
          </a:p>
          <a:p>
            <a:pPr marL="0" lvl="0" indent="0">
              <a:lnSpc>
                <a:spcPts val="2520"/>
              </a:lnSpc>
            </a:pPr>
            <a:endParaRPr lang="en-US" sz="1800">
              <a:solidFill>
                <a:srgbClr val="F1E9E9"/>
              </a:solidFill>
              <a:ea typeface="Arita Dotum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2471737"/>
            <a:ext cx="2919412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팀원별</a:t>
            </a:r>
          </a:p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자체 평가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05 자체 평가 의견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948" y="229485"/>
            <a:ext cx="17854104" cy="8400220"/>
            <a:chOff x="0" y="0"/>
            <a:chExt cx="2924524" cy="1375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4524" cy="1375966"/>
            </a:xfrm>
            <a:custGeom>
              <a:avLst/>
              <a:gdLst/>
              <a:ahLst/>
              <a:cxnLst/>
              <a:rect l="l" t="t" r="r" b="b"/>
              <a:pathLst>
                <a:path w="2924524" h="1375966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4" y="0"/>
                  </a:lnTo>
                  <a:cubicBezTo>
                    <a:pt x="2868644" y="0"/>
                    <a:pt x="2924524" y="55880"/>
                    <a:pt x="2924524" y="124460"/>
                  </a:cubicBezTo>
                  <a:lnTo>
                    <a:pt x="2924524" y="1251507"/>
                  </a:lnTo>
                  <a:cubicBezTo>
                    <a:pt x="2924524" y="1320086"/>
                    <a:pt x="2868644" y="1375966"/>
                    <a:pt x="2800064" y="1375966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9209737"/>
            <a:ext cx="481538" cy="481538"/>
            <a:chOff x="0" y="0"/>
            <a:chExt cx="642051" cy="64205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5556" y="197377"/>
              <a:ext cx="290938" cy="24729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673644" y="9209737"/>
            <a:ext cx="481538" cy="481538"/>
            <a:chOff x="0" y="0"/>
            <a:chExt cx="642051" cy="64205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95802" y="197377"/>
              <a:ext cx="250447" cy="25698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318588" y="9209737"/>
            <a:ext cx="481538" cy="481538"/>
            <a:chOff x="0" y="0"/>
            <a:chExt cx="642051" cy="64205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355" y="192503"/>
              <a:ext cx="231341" cy="257046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 l="24758" r="10722" b="74100"/>
          <a:stretch>
            <a:fillRect/>
          </a:stretch>
        </p:blipFill>
        <p:spPr>
          <a:xfrm>
            <a:off x="2779297" y="4384289"/>
            <a:ext cx="12729407" cy="4245416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6768221" y="9258300"/>
            <a:ext cx="470732" cy="239358"/>
            <a:chOff x="0" y="0"/>
            <a:chExt cx="627643" cy="31914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4533814" y="3569407"/>
            <a:ext cx="922037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u="none">
                <a:solidFill>
                  <a:srgbClr val="F1E9E9"/>
                </a:solidFill>
                <a:ea typeface="Arita Dotum Bold"/>
              </a:rPr>
              <a:t>감사합니다!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71762"/>
            <a:ext cx="5066791" cy="6205538"/>
            <a:chOff x="0" y="0"/>
            <a:chExt cx="829947" cy="1016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30034" y="5606852"/>
            <a:ext cx="3664508" cy="2118915"/>
            <a:chOff x="0" y="0"/>
            <a:chExt cx="4886010" cy="282522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4886010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Arita Dotum Bold"/>
                </a:rPr>
                <a:t>15~30%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35630"/>
              <a:ext cx="4886010" cy="1389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성인 불면증 비중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미국 질병통제예방센터 통계 기준</a:t>
              </a:r>
            </a:p>
            <a:p>
              <a:pPr marL="0" lvl="0" indent="0" algn="ctr">
                <a:lnSpc>
                  <a:spcPts val="2800"/>
                </a:lnSpc>
              </a:pPr>
              <a:endParaRPr lang="en-US" sz="2000">
                <a:solidFill>
                  <a:srgbClr val="F1E9E9"/>
                </a:solidFill>
                <a:ea typeface="Arita Dotum Mediu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42231" y="4273392"/>
            <a:ext cx="2639729" cy="642856"/>
            <a:chOff x="0" y="0"/>
            <a:chExt cx="3519639" cy="857142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3519639" cy="857142"/>
              <a:chOff x="0" y="0"/>
              <a:chExt cx="9271000" cy="225777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" y="0"/>
                <a:ext cx="92456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92456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</a:path>
                </a:pathLst>
              </a:custGeom>
              <a:solidFill>
                <a:srgbClr val="582CED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6610604" y="2671762"/>
            <a:ext cx="5066791" cy="6205538"/>
            <a:chOff x="0" y="0"/>
            <a:chExt cx="829947" cy="10164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528315" y="5606852"/>
            <a:ext cx="3231371" cy="1766490"/>
            <a:chOff x="0" y="0"/>
            <a:chExt cx="4308494" cy="23553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4308494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Arita Dotum Bold"/>
                </a:rPr>
                <a:t>41.5%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35630"/>
              <a:ext cx="4308494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불면증으로 인한 우울증, 불안장애 발병률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92509" y="2671762"/>
            <a:ext cx="5066791" cy="6205538"/>
            <a:chOff x="0" y="0"/>
            <a:chExt cx="829947" cy="10164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110219" y="5759649"/>
            <a:ext cx="3231371" cy="1613693"/>
            <a:chOff x="0" y="0"/>
            <a:chExt cx="4308494" cy="215159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4308494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Arita Dotum Bold"/>
                </a:rPr>
                <a:t>658,765명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31900"/>
              <a:ext cx="4308494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보건의료빅데이터 2020년 기준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ea typeface="Arita Dotum Medium"/>
                </a:rPr>
                <a:t>불면증 환자 수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305800" y="4175720"/>
            <a:ext cx="1676400" cy="838200"/>
            <a:chOff x="0" y="0"/>
            <a:chExt cx="2235200" cy="1117600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2235200" cy="1117600"/>
              <a:chOff x="0" y="0"/>
              <a:chExt cx="2540000" cy="127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646464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45012"/>
                <a:ext cx="1055524" cy="1224988"/>
              </a:xfrm>
              <a:custGeom>
                <a:avLst/>
                <a:gdLst/>
                <a:ahLst/>
                <a:cxnLst/>
                <a:rect l="l" t="t" r="r" b="b"/>
                <a:pathLst>
                  <a:path w="1055524" h="1224988">
                    <a:moveTo>
                      <a:pt x="0" y="1224988"/>
                    </a:moveTo>
                    <a:cubicBezTo>
                      <a:pt x="0" y="652650"/>
                      <a:pt x="382828" y="151025"/>
                      <a:pt x="934881" y="0"/>
                    </a:cubicBezTo>
                    <a:lnTo>
                      <a:pt x="1055524" y="440996"/>
                    </a:lnTo>
                    <a:cubicBezTo>
                      <a:pt x="702210" y="537652"/>
                      <a:pt x="457200" y="858691"/>
                      <a:pt x="457200" y="1224988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14191699" y="4277636"/>
            <a:ext cx="1068410" cy="854728"/>
            <a:chOff x="0" y="0"/>
            <a:chExt cx="1424546" cy="1139637"/>
          </a:xfrm>
        </p:grpSpPr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0"/>
              <a:ext cx="1424546" cy="1139637"/>
              <a:chOff x="0" y="0"/>
              <a:chExt cx="1270000" cy="1016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70000" cy="1016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016000">
                    <a:moveTo>
                      <a:pt x="698500" y="406400"/>
                    </a:moveTo>
                    <a:cubicBezTo>
                      <a:pt x="698500" y="393700"/>
                      <a:pt x="685800" y="381000"/>
                      <a:pt x="673100" y="381000"/>
                    </a:cubicBezTo>
                    <a:lnTo>
                      <a:pt x="596900" y="381000"/>
                    </a:lnTo>
                    <a:cubicBezTo>
                      <a:pt x="584200" y="381000"/>
                      <a:pt x="571500" y="393700"/>
                      <a:pt x="571500" y="406400"/>
                    </a:cubicBezTo>
                    <a:lnTo>
                      <a:pt x="571500" y="482600"/>
                    </a:lnTo>
                    <a:cubicBezTo>
                      <a:pt x="571500" y="495300"/>
                      <a:pt x="558800" y="508000"/>
                      <a:pt x="546100" y="508000"/>
                    </a:cubicBezTo>
                    <a:lnTo>
                      <a:pt x="469900" y="508000"/>
                    </a:lnTo>
                    <a:cubicBezTo>
                      <a:pt x="457200" y="508000"/>
                      <a:pt x="444500" y="520700"/>
                      <a:pt x="444500" y="533400"/>
                    </a:cubicBezTo>
                    <a:lnTo>
                      <a:pt x="444500" y="609600"/>
                    </a:lnTo>
                    <a:cubicBezTo>
                      <a:pt x="444500" y="622300"/>
                      <a:pt x="457200" y="635000"/>
                      <a:pt x="469900" y="635000"/>
                    </a:cubicBezTo>
                    <a:lnTo>
                      <a:pt x="546100" y="635000"/>
                    </a:lnTo>
                    <a:cubicBezTo>
                      <a:pt x="558800" y="635000"/>
                      <a:pt x="571500" y="647700"/>
                      <a:pt x="571500" y="660400"/>
                    </a:cubicBezTo>
                    <a:lnTo>
                      <a:pt x="571500" y="736600"/>
                    </a:lnTo>
                    <a:cubicBezTo>
                      <a:pt x="571500" y="749300"/>
                      <a:pt x="584200" y="762000"/>
                      <a:pt x="596900" y="762000"/>
                    </a:cubicBezTo>
                    <a:lnTo>
                      <a:pt x="673100" y="762000"/>
                    </a:lnTo>
                    <a:cubicBezTo>
                      <a:pt x="685800" y="762000"/>
                      <a:pt x="698500" y="749300"/>
                      <a:pt x="698500" y="736600"/>
                    </a:cubicBezTo>
                    <a:lnTo>
                      <a:pt x="698500" y="660400"/>
                    </a:lnTo>
                    <a:cubicBezTo>
                      <a:pt x="698500" y="647700"/>
                      <a:pt x="711200" y="635000"/>
                      <a:pt x="723900" y="635000"/>
                    </a:cubicBezTo>
                    <a:lnTo>
                      <a:pt x="800100" y="635000"/>
                    </a:lnTo>
                    <a:cubicBezTo>
                      <a:pt x="812800" y="635000"/>
                      <a:pt x="825500" y="622300"/>
                      <a:pt x="825500" y="609600"/>
                    </a:cubicBezTo>
                    <a:lnTo>
                      <a:pt x="825500" y="533400"/>
                    </a:lnTo>
                    <a:cubicBezTo>
                      <a:pt x="825500" y="520700"/>
                      <a:pt x="812800" y="508000"/>
                      <a:pt x="800100" y="508000"/>
                    </a:cubicBezTo>
                    <a:lnTo>
                      <a:pt x="723900" y="508000"/>
                    </a:lnTo>
                    <a:cubicBezTo>
                      <a:pt x="711200" y="508000"/>
                      <a:pt x="698500" y="495300"/>
                      <a:pt x="698500" y="482600"/>
                    </a:cubicBezTo>
                    <a:lnTo>
                      <a:pt x="698500" y="406400"/>
                    </a:lnTo>
                    <a:moveTo>
                      <a:pt x="469900" y="88900"/>
                    </a:moveTo>
                    <a:lnTo>
                      <a:pt x="469900" y="127000"/>
                    </a:lnTo>
                    <a:lnTo>
                      <a:pt x="88900" y="127000"/>
                    </a:lnTo>
                    <a:cubicBezTo>
                      <a:pt x="38100" y="127000"/>
                      <a:pt x="0" y="165100"/>
                      <a:pt x="0" y="215900"/>
                    </a:cubicBezTo>
                    <a:lnTo>
                      <a:pt x="0" y="927100"/>
                    </a:lnTo>
                    <a:cubicBezTo>
                      <a:pt x="0" y="977900"/>
                      <a:pt x="38100" y="1016000"/>
                      <a:pt x="88900" y="1016000"/>
                    </a:cubicBezTo>
                    <a:lnTo>
                      <a:pt x="1181100" y="1016000"/>
                    </a:lnTo>
                    <a:cubicBezTo>
                      <a:pt x="1231900" y="1016000"/>
                      <a:pt x="1270000" y="977900"/>
                      <a:pt x="1270000" y="927100"/>
                    </a:cubicBezTo>
                    <a:lnTo>
                      <a:pt x="1270000" y="215900"/>
                    </a:lnTo>
                    <a:cubicBezTo>
                      <a:pt x="1270000" y="165100"/>
                      <a:pt x="1231900" y="127000"/>
                      <a:pt x="1181100" y="127000"/>
                    </a:cubicBezTo>
                    <a:lnTo>
                      <a:pt x="800100" y="127000"/>
                    </a:lnTo>
                    <a:lnTo>
                      <a:pt x="800100" y="88900"/>
                    </a:lnTo>
                    <a:cubicBezTo>
                      <a:pt x="800100" y="38100"/>
                      <a:pt x="762000" y="0"/>
                      <a:pt x="723900" y="0"/>
                    </a:cubicBezTo>
                    <a:lnTo>
                      <a:pt x="546100" y="0"/>
                    </a:lnTo>
                    <a:cubicBezTo>
                      <a:pt x="508000" y="0"/>
                      <a:pt x="469900" y="38100"/>
                      <a:pt x="469900" y="88900"/>
                    </a:cubicBezTo>
                    <a:moveTo>
                      <a:pt x="723900" y="88900"/>
                    </a:moveTo>
                    <a:lnTo>
                      <a:pt x="723900" y="127000"/>
                    </a:lnTo>
                    <a:lnTo>
                      <a:pt x="546100" y="127000"/>
                    </a:lnTo>
                    <a:lnTo>
                      <a:pt x="546100" y="88900"/>
                    </a:lnTo>
                    <a:lnTo>
                      <a:pt x="723900" y="88900"/>
                    </a:lnTo>
                    <a:moveTo>
                      <a:pt x="190500" y="215900"/>
                    </a:moveTo>
                    <a:cubicBezTo>
                      <a:pt x="203200" y="215900"/>
                      <a:pt x="215900" y="215900"/>
                      <a:pt x="215900" y="228600"/>
                    </a:cubicBezTo>
                    <a:lnTo>
                      <a:pt x="215900" y="914400"/>
                    </a:lnTo>
                    <a:cubicBezTo>
                      <a:pt x="215900" y="927100"/>
                      <a:pt x="203200" y="927100"/>
                      <a:pt x="190500" y="927100"/>
                    </a:cubicBezTo>
                    <a:cubicBezTo>
                      <a:pt x="177800" y="927100"/>
                      <a:pt x="165100" y="927100"/>
                      <a:pt x="165100" y="914400"/>
                    </a:cubicBezTo>
                    <a:lnTo>
                      <a:pt x="165100" y="228600"/>
                    </a:lnTo>
                    <a:cubicBezTo>
                      <a:pt x="165100" y="215900"/>
                      <a:pt x="177800" y="215900"/>
                      <a:pt x="190500" y="215900"/>
                    </a:cubicBezTo>
                    <a:moveTo>
                      <a:pt x="1054100" y="228600"/>
                    </a:moveTo>
                    <a:cubicBezTo>
                      <a:pt x="1054100" y="215900"/>
                      <a:pt x="1066800" y="215900"/>
                      <a:pt x="1079500" y="215900"/>
                    </a:cubicBezTo>
                    <a:cubicBezTo>
                      <a:pt x="1092200" y="215900"/>
                      <a:pt x="1104900" y="215900"/>
                      <a:pt x="1104900" y="228600"/>
                    </a:cubicBezTo>
                    <a:lnTo>
                      <a:pt x="1104900" y="914400"/>
                    </a:lnTo>
                    <a:cubicBezTo>
                      <a:pt x="1104900" y="927100"/>
                      <a:pt x="1092200" y="927100"/>
                      <a:pt x="1079500" y="927100"/>
                    </a:cubicBezTo>
                    <a:cubicBezTo>
                      <a:pt x="1066800" y="927100"/>
                      <a:pt x="1054100" y="927100"/>
                      <a:pt x="1054100" y="914400"/>
                    </a:cubicBezTo>
                    <a:lnTo>
                      <a:pt x="1054100" y="228600"/>
                    </a:lnTo>
                    <a:moveTo>
                      <a:pt x="673100" y="342900"/>
                    </a:moveTo>
                    <a:cubicBezTo>
                      <a:pt x="711200" y="342900"/>
                      <a:pt x="736600" y="368300"/>
                      <a:pt x="736600" y="406400"/>
                    </a:cubicBezTo>
                    <a:lnTo>
                      <a:pt x="736600" y="469900"/>
                    </a:lnTo>
                    <a:lnTo>
                      <a:pt x="800100" y="469900"/>
                    </a:lnTo>
                    <a:cubicBezTo>
                      <a:pt x="838200" y="469900"/>
                      <a:pt x="863600" y="495300"/>
                      <a:pt x="863600" y="533400"/>
                    </a:cubicBezTo>
                    <a:lnTo>
                      <a:pt x="863600" y="609600"/>
                    </a:lnTo>
                    <a:cubicBezTo>
                      <a:pt x="863600" y="647700"/>
                      <a:pt x="838200" y="673100"/>
                      <a:pt x="800100" y="673100"/>
                    </a:cubicBezTo>
                    <a:lnTo>
                      <a:pt x="736600" y="673100"/>
                    </a:lnTo>
                    <a:lnTo>
                      <a:pt x="736600" y="736600"/>
                    </a:lnTo>
                    <a:cubicBezTo>
                      <a:pt x="736600" y="774700"/>
                      <a:pt x="711200" y="800100"/>
                      <a:pt x="673100" y="800100"/>
                    </a:cubicBezTo>
                    <a:lnTo>
                      <a:pt x="596900" y="800100"/>
                    </a:lnTo>
                    <a:cubicBezTo>
                      <a:pt x="558800" y="800100"/>
                      <a:pt x="533400" y="774700"/>
                      <a:pt x="533400" y="736600"/>
                    </a:cubicBezTo>
                    <a:lnTo>
                      <a:pt x="533400" y="673100"/>
                    </a:lnTo>
                    <a:lnTo>
                      <a:pt x="469900" y="673100"/>
                    </a:lnTo>
                    <a:cubicBezTo>
                      <a:pt x="431800" y="673100"/>
                      <a:pt x="406400" y="647700"/>
                      <a:pt x="406400" y="609600"/>
                    </a:cubicBezTo>
                    <a:lnTo>
                      <a:pt x="406400" y="533400"/>
                    </a:lnTo>
                    <a:cubicBezTo>
                      <a:pt x="406400" y="495300"/>
                      <a:pt x="431800" y="469900"/>
                      <a:pt x="469900" y="469900"/>
                    </a:cubicBezTo>
                    <a:lnTo>
                      <a:pt x="533400" y="469900"/>
                    </a:lnTo>
                    <a:lnTo>
                      <a:pt x="533400" y="406400"/>
                    </a:lnTo>
                    <a:cubicBezTo>
                      <a:pt x="533400" y="368300"/>
                      <a:pt x="558800" y="342900"/>
                      <a:pt x="596900" y="342900"/>
                    </a:cubicBezTo>
                    <a:lnTo>
                      <a:pt x="673100" y="342900"/>
                    </a:lnTo>
                  </a:path>
                </a:pathLst>
              </a:custGeom>
              <a:solidFill>
                <a:srgbClr val="582CED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01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849" y="2762025"/>
            <a:ext cx="6409647" cy="2162810"/>
            <a:chOff x="0" y="0"/>
            <a:chExt cx="8546196" cy="2883746"/>
          </a:xfrm>
        </p:grpSpPr>
        <p:sp>
          <p:nvSpPr>
            <p:cNvPr id="3" name="TextBox 3"/>
            <p:cNvSpPr txBox="1"/>
            <p:nvPr/>
          </p:nvSpPr>
          <p:spPr>
            <a:xfrm>
              <a:off x="0" y="1695450"/>
              <a:ext cx="8546196" cy="1188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불면증을 가진 사람을 위한</a:t>
              </a:r>
              <a:r>
                <a:rPr lang="en-US" sz="2600">
                  <a:solidFill>
                    <a:srgbClr val="F1E9E9"/>
                  </a:solidFill>
                  <a:latin typeface="Arita Dotum Medium"/>
                </a:rPr>
                <a:t> 하루 생활 루틴 관리</a:t>
              </a: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F1E9E9"/>
                </a:solidFill>
                <a:latin typeface="Arita Dotum Medi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546196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ea typeface="Arita Dotum Bold"/>
                </a:rPr>
                <a:t>컨셉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7849" y="5346688"/>
            <a:ext cx="5919788" cy="2620010"/>
            <a:chOff x="0" y="0"/>
            <a:chExt cx="7893050" cy="3493346"/>
          </a:xfrm>
        </p:grpSpPr>
        <p:sp>
          <p:nvSpPr>
            <p:cNvPr id="6" name="TextBox 6"/>
            <p:cNvSpPr txBox="1"/>
            <p:nvPr/>
          </p:nvSpPr>
          <p:spPr>
            <a:xfrm>
              <a:off x="0" y="1695450"/>
              <a:ext cx="7893050" cy="179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컨셉에 맞게 달 로고, 어두운 배경 사용</a:t>
              </a:r>
            </a:p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일상생활에 중요한 잠을 개인이 쉽게</a:t>
              </a:r>
            </a:p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F1E9E9"/>
                  </a:solidFill>
                  <a:ea typeface="Arita Dotum Medium"/>
                </a:rPr>
                <a:t>관리할 수 있도록 도움을 주는 것이 목표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7893050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ea typeface="Arita Dotum Bold"/>
                </a:rPr>
                <a:t>기획의도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444" r="364" b="20673"/>
          <a:stretch>
            <a:fillRect/>
          </a:stretch>
        </p:blipFill>
        <p:spPr>
          <a:xfrm>
            <a:off x="8735049" y="3032596"/>
            <a:ext cx="8656252" cy="53137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357902" y="5039451"/>
            <a:ext cx="3479557" cy="116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61"/>
              </a:lnSpc>
              <a:spcBef>
                <a:spcPct val="0"/>
              </a:spcBef>
            </a:pPr>
            <a:r>
              <a:rPr lang="en-US" sz="6829" spc="2124">
                <a:solidFill>
                  <a:srgbClr val="582CED"/>
                </a:solidFill>
                <a:ea typeface="뚠뚠이"/>
              </a:rPr>
              <a:t>잘자요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66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01 프로젝트 개요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29092"/>
            <a:ext cx="6564852" cy="9028815"/>
            <a:chOff x="0" y="0"/>
            <a:chExt cx="1075331" cy="14789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5331" cy="1478931"/>
            </a:xfrm>
            <a:custGeom>
              <a:avLst/>
              <a:gdLst/>
              <a:ahLst/>
              <a:cxnLst/>
              <a:rect l="l" t="t" r="r" b="b"/>
              <a:pathLst>
                <a:path w="1075331" h="1478931">
                  <a:moveTo>
                    <a:pt x="950871" y="1478931"/>
                  </a:moveTo>
                  <a:lnTo>
                    <a:pt x="124460" y="1478931"/>
                  </a:lnTo>
                  <a:cubicBezTo>
                    <a:pt x="55880" y="1478931"/>
                    <a:pt x="0" y="1423051"/>
                    <a:pt x="0" y="13544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50871" y="0"/>
                  </a:lnTo>
                  <a:cubicBezTo>
                    <a:pt x="1019451" y="0"/>
                    <a:pt x="1075331" y="55880"/>
                    <a:pt x="1075331" y="124460"/>
                  </a:cubicBezTo>
                  <a:lnTo>
                    <a:pt x="1075331" y="1354471"/>
                  </a:lnTo>
                  <a:cubicBezTo>
                    <a:pt x="1075331" y="1423051"/>
                    <a:pt x="1019451" y="1478931"/>
                    <a:pt x="950871" y="1478931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81642" y="1485900"/>
            <a:ext cx="1528647" cy="15286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45182" y="1438275"/>
            <a:ext cx="1533546" cy="15335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4856" y="6875543"/>
            <a:ext cx="1571668" cy="15414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828974" y="5512507"/>
            <a:ext cx="1538538" cy="15385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25618" y="2919847"/>
            <a:ext cx="1524098" cy="15240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27699" y="4198094"/>
            <a:ext cx="1582590" cy="1582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167202" y="5402786"/>
            <a:ext cx="2321072" cy="15425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898809" y="2900460"/>
            <a:ext cx="2857858" cy="15434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952223" y="6635559"/>
            <a:ext cx="1987485" cy="199314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77849" y="3543493"/>
            <a:ext cx="5023313" cy="3999230"/>
            <a:chOff x="0" y="0"/>
            <a:chExt cx="6697750" cy="533230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686050"/>
              <a:ext cx="6697750" cy="264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소통 /관리 : Slack, Notion, GitHub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설계 / 디자인 : </a:t>
              </a:r>
              <a:r>
                <a:rPr lang="en-US" sz="2300">
                  <a:solidFill>
                    <a:srgbClr val="F1E9E9"/>
                  </a:solidFill>
                  <a:latin typeface="Arita Dotum Medium"/>
                  <a:hlinkClick r:id="rId11" tooltip="https://www.figma.com/"/>
                </a:rPr>
                <a:t>Figma</a:t>
              </a:r>
              <a:r>
                <a:rPr lang="en-US" sz="2300">
                  <a:solidFill>
                    <a:srgbClr val="F1E9E9"/>
                  </a:solidFill>
                  <a:latin typeface="Arita Dotum Medium"/>
                </a:rPr>
                <a:t>, ERDCloud, Ai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프론트엔드 : HTML, CSS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1E9E9"/>
                  </a:solidFill>
                  <a:ea typeface="Arita Dotum Medium"/>
                </a:rPr>
                <a:t>벡엔드 : MariaDB, PHP</a:t>
              </a:r>
            </a:p>
            <a:p>
              <a:pPr marL="0" lvl="0" indent="0">
                <a:lnSpc>
                  <a:spcPts val="3220"/>
                </a:lnSpc>
              </a:pPr>
              <a:endParaRPr lang="en-US" sz="2300">
                <a:solidFill>
                  <a:srgbClr val="F1E9E9"/>
                </a:solidFill>
                <a:ea typeface="Arita Dotum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85775"/>
              <a:ext cx="6697750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ea typeface="Arita Dotum Bold"/>
                </a:rPr>
                <a:t>사용 기술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 l="24758" r="10722" b="74100"/>
          <a:stretch>
            <a:fillRect/>
          </a:stretch>
        </p:blipFill>
        <p:spPr>
          <a:xfrm>
            <a:off x="1028700" y="7468448"/>
            <a:ext cx="6564852" cy="2189460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116106" y="3627833"/>
            <a:ext cx="2591697" cy="259169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367512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01 프로젝트 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419378" y="9343707"/>
            <a:ext cx="470732" cy="239358"/>
            <a:chOff x="0" y="0"/>
            <a:chExt cx="627643" cy="31914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76394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763941" h="1913890">
                    <a:moveTo>
                      <a:pt x="3763941" y="956945"/>
                    </a:moveTo>
                    <a:lnTo>
                      <a:pt x="3763941" y="956945"/>
                    </a:ln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9536489" y="3235919"/>
            <a:ext cx="2910413" cy="34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"/>
              </a:rPr>
              <a:t>김재성 팀장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36489" y="3771019"/>
            <a:ext cx="2910413" cy="70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리스트 페이지 개발</a:t>
            </a:r>
          </a:p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루틴 리스트 테이블 DB개발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65022" y="3235919"/>
            <a:ext cx="2910413" cy="34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 Bold"/>
              </a:rPr>
              <a:t>박수연 팀원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65022" y="3771127"/>
            <a:ext cx="2910413" cy="105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디테일 페이지 개발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인서트 페이지 개발</a:t>
            </a:r>
          </a:p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추천 루틴 테이블 DB개발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6489" y="5766573"/>
            <a:ext cx="2910413" cy="34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"/>
              </a:rPr>
              <a:t>최아란 팀원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36489" y="6301673"/>
            <a:ext cx="2910413" cy="105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수정 페이지 개발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 루틴 정보 테이블 DB 개발</a:t>
            </a:r>
          </a:p>
          <a:p>
            <a:pPr marL="0" lvl="0" indent="0">
              <a:lnSpc>
                <a:spcPts val="2800"/>
              </a:lnSpc>
            </a:pPr>
            <a:endParaRPr lang="en-US" sz="2000">
              <a:solidFill>
                <a:srgbClr val="F1E9E9"/>
              </a:solidFill>
              <a:latin typeface="Arita Dotum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565022" y="5766573"/>
            <a:ext cx="2910413" cy="34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ea typeface="Arita Dotum Medium Bold"/>
              </a:rPr>
              <a:t>공통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65022" y="6301782"/>
            <a:ext cx="2910413" cy="175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요구명세서 분석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DB 설계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화면 설계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ea typeface="Arita Dotum Medium"/>
              </a:rPr>
              <a:t>코드 리뷰</a:t>
            </a:r>
          </a:p>
          <a:p>
            <a:pPr marL="0" lvl="0" indent="0">
              <a:lnSpc>
                <a:spcPts val="2800"/>
              </a:lnSpc>
            </a:pPr>
            <a:endParaRPr lang="en-US" sz="2000">
              <a:solidFill>
                <a:srgbClr val="F1E9E9"/>
              </a:solidFill>
              <a:ea typeface="Arita Dotum Medium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28700" y="629092"/>
            <a:ext cx="6564852" cy="9028815"/>
            <a:chOff x="0" y="0"/>
            <a:chExt cx="1075331" cy="14789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331" cy="1478931"/>
            </a:xfrm>
            <a:custGeom>
              <a:avLst/>
              <a:gdLst/>
              <a:ahLst/>
              <a:cxnLst/>
              <a:rect l="l" t="t" r="r" b="b"/>
              <a:pathLst>
                <a:path w="1075331" h="1478931">
                  <a:moveTo>
                    <a:pt x="950871" y="1478931"/>
                  </a:moveTo>
                  <a:lnTo>
                    <a:pt x="124460" y="1478931"/>
                  </a:lnTo>
                  <a:cubicBezTo>
                    <a:pt x="55880" y="1478931"/>
                    <a:pt x="0" y="1423051"/>
                    <a:pt x="0" y="13544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50871" y="0"/>
                  </a:lnTo>
                  <a:cubicBezTo>
                    <a:pt x="1019451" y="0"/>
                    <a:pt x="1075331" y="55880"/>
                    <a:pt x="1075331" y="124460"/>
                  </a:cubicBezTo>
                  <a:lnTo>
                    <a:pt x="1075331" y="1354471"/>
                  </a:lnTo>
                  <a:cubicBezTo>
                    <a:pt x="1075331" y="1423051"/>
                    <a:pt x="1019451" y="1478931"/>
                    <a:pt x="950871" y="1478931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677849" y="4803387"/>
            <a:ext cx="5023313" cy="75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팀원별 역할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 l="24758" r="10722" b="74100"/>
          <a:stretch>
            <a:fillRect/>
          </a:stretch>
        </p:blipFill>
        <p:spPr>
          <a:xfrm>
            <a:off x="1028700" y="7468448"/>
            <a:ext cx="6564852" cy="218946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677849" y="981075"/>
            <a:ext cx="5201984" cy="34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02 프로젝트 팀 구성 및 역할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43309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2099"/>
          <a:stretch>
            <a:fillRect/>
          </a:stretch>
        </p:blipFill>
        <p:spPr>
          <a:xfrm>
            <a:off x="6724632" y="-342464"/>
            <a:ext cx="11830068" cy="2742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4758" r="10722" b="74100"/>
          <a:stretch>
            <a:fillRect/>
          </a:stretch>
        </p:blipFill>
        <p:spPr>
          <a:xfrm>
            <a:off x="-1284313" y="7193030"/>
            <a:ext cx="9276926" cy="309397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624612"/>
              </p:ext>
            </p:extLst>
          </p:nvPr>
        </p:nvGraphicFramePr>
        <p:xfrm>
          <a:off x="1677848" y="3121316"/>
          <a:ext cx="14705151" cy="5603418"/>
        </p:xfrm>
        <a:graphic>
          <a:graphicData uri="http://schemas.openxmlformats.org/drawingml/2006/table">
            <a:tbl>
              <a:tblPr/>
              <a:tblGrid>
                <a:gridCol w="1887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4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4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4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4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4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24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242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61868"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ea typeface="Arita Dotum Bold"/>
                        </a:rPr>
                        <a:t>구분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4/17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4/18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4/19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4/20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4/21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4/22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>
                          <a:solidFill>
                            <a:srgbClr val="F1E9E9"/>
                          </a:solidFill>
                          <a:latin typeface="Arita Dotum Bold"/>
                        </a:rPr>
                        <a:t>4/23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dirty="0">
                          <a:solidFill>
                            <a:srgbClr val="F1E9E9"/>
                          </a:solidFill>
                          <a:latin typeface="Arita Dotum Bold Bold"/>
                        </a:rPr>
                        <a:t> </a:t>
                      </a:r>
                      <a:r>
                        <a:rPr lang="en-US" sz="1755" b="1" dirty="0">
                          <a:solidFill>
                            <a:srgbClr val="F1E9E9"/>
                          </a:solidFill>
                          <a:latin typeface="Arita Dotum Bold Bold"/>
                        </a:rPr>
                        <a:t>4/24</a:t>
                      </a:r>
                      <a:endParaRPr lang="en-US" sz="1100" b="1" dirty="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dirty="0">
                          <a:solidFill>
                            <a:srgbClr val="F1E9E9"/>
                          </a:solidFill>
                          <a:latin typeface="Arita Dotum Bold Bold"/>
                        </a:rPr>
                        <a:t> </a:t>
                      </a:r>
                      <a:r>
                        <a:rPr lang="en-US" sz="1755" b="1" dirty="0">
                          <a:solidFill>
                            <a:srgbClr val="F1E9E9"/>
                          </a:solidFill>
                          <a:latin typeface="Arita Dotum Bold Bold"/>
                        </a:rPr>
                        <a:t>4/25</a:t>
                      </a:r>
                      <a:endParaRPr lang="en-US" sz="1100" b="1" dirty="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2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071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요구명세서 분석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 dirty="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071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화면 설계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6195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데이터베이스 설계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071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페이지 개발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7071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코드 리뷰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071">
                <a:tc>
                  <a:txBody>
                    <a:bodyPr/>
                    <a:lstStyle/>
                    <a:p>
                      <a:pPr algn="ctr">
                        <a:lnSpc>
                          <a:spcPts val="2212"/>
                        </a:lnSpc>
                        <a:defRPr/>
                      </a:pPr>
                      <a:r>
                        <a:rPr lang="en-US" sz="1580">
                          <a:solidFill>
                            <a:srgbClr val="F1E9E9"/>
                          </a:solidFill>
                          <a:ea typeface="Arita Dotum Medium"/>
                        </a:rPr>
                        <a:t>발표준비</a:t>
                      </a: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 dirty="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3"/>
                        </a:lnSpc>
                        <a:defRPr/>
                      </a:pPr>
                      <a:endParaRPr lang="en-US" sz="1100" dirty="0"/>
                    </a:p>
                  </a:txBody>
                  <a:tcPr marL="167232" marR="167232" marT="167232" marB="167232" anchor="ctr">
                    <a:lnL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681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6921370" y="991777"/>
            <a:ext cx="337930" cy="33793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3817886" y="4515247"/>
            <a:ext cx="10035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315013" y="5249827"/>
            <a:ext cx="273333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4723088" y="6029406"/>
            <a:ext cx="12758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5951300" y="6805646"/>
            <a:ext cx="812675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3859016" y="7563183"/>
            <a:ext cx="14434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4443309" y="8290003"/>
            <a:ext cx="162399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4308689" y="1844966"/>
            <a:ext cx="9670622" cy="75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간트 차트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43309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56010" y="1179512"/>
            <a:ext cx="9197866" cy="84431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849" y="4762500"/>
            <a:ext cx="372964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latin typeface="Arita Dotum Bold"/>
              </a:rPr>
              <a:t>NOTION 사용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77849" y="1462088"/>
            <a:ext cx="1202667" cy="0"/>
          </a:xfrm>
          <a:prstGeom prst="line">
            <a:avLst/>
          </a:prstGeom>
          <a:ln w="47625" cap="flat">
            <a:solidFill>
              <a:srgbClr val="582CE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6285" r="26285" b="74832"/>
          <a:stretch>
            <a:fillRect/>
          </a:stretch>
        </p:blipFill>
        <p:spPr>
          <a:xfrm>
            <a:off x="0" y="2224397"/>
            <a:ext cx="18288000" cy="80626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90879" y="3066595"/>
            <a:ext cx="11906242" cy="58062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9610" y="9794276"/>
            <a:ext cx="3618458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B0AEAF"/>
                </a:solidFill>
                <a:ea typeface="Arita Dotum Medium"/>
              </a:rPr>
              <a:t>그린컴퓨터 아카데미 | 그린컴퓨터 아트학원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849" y="981075"/>
            <a:ext cx="520198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</a:pPr>
            <a:r>
              <a:rPr lang="en-US" sz="2000">
                <a:solidFill>
                  <a:srgbClr val="F1E9E9"/>
                </a:solidFill>
                <a:latin typeface="Arita Dotum Medium"/>
              </a:rPr>
              <a:t>03 프로젝트 수행 절차 및 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45098" y="1844979"/>
            <a:ext cx="3397804" cy="75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F1E9E9"/>
                </a:solidFill>
                <a:ea typeface="Arita Dotum Bold"/>
              </a:rPr>
              <a:t>화면 디자인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사용자 지정</PresentationFormat>
  <Paragraphs>259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Gothic A1 Black</vt:lpstr>
      <vt:lpstr>뚠뚠이</vt:lpstr>
      <vt:lpstr>Calibri</vt:lpstr>
      <vt:lpstr>Arita Dotum Bold</vt:lpstr>
      <vt:lpstr>Arial</vt:lpstr>
      <vt:lpstr>Arita Dotum Medium Bold</vt:lpstr>
      <vt:lpstr>Arita Dotum Medium</vt:lpstr>
      <vt:lpstr>Arita Dotum Bold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제출용</dc:title>
  <cp:lastModifiedBy>Windows 사용자</cp:lastModifiedBy>
  <cp:revision>2</cp:revision>
  <dcterms:created xsi:type="dcterms:W3CDTF">2006-08-16T00:00:00Z</dcterms:created>
  <dcterms:modified xsi:type="dcterms:W3CDTF">2023-04-26T01:39:03Z</dcterms:modified>
  <dc:identifier>DAFhKIyVWjI</dc:identifier>
</cp:coreProperties>
</file>